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1" r:id="rId7"/>
    <p:sldId id="271" r:id="rId8"/>
    <p:sldId id="272" r:id="rId9"/>
    <p:sldId id="273" r:id="rId10"/>
    <p:sldId id="264" r:id="rId11"/>
    <p:sldId id="262" r:id="rId12"/>
    <p:sldId id="263" r:id="rId13"/>
    <p:sldId id="265" r:id="rId14"/>
    <p:sldId id="267" r:id="rId15"/>
    <p:sldId id="268" r:id="rId16"/>
    <p:sldId id="269" r:id="rId17"/>
    <p:sldId id="266" r:id="rId18"/>
    <p:sldId id="270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784" autoAdjust="0"/>
  </p:normalViewPr>
  <p:slideViewPr>
    <p:cSldViewPr>
      <p:cViewPr>
        <p:scale>
          <a:sx n="98" d="100"/>
          <a:sy n="98" d="100"/>
        </p:scale>
        <p:origin x="-19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362692-1B9B-4C12-9D70-E3CDE7EC241E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C8BEA3-6FCF-434C-92CB-AFA2BF2379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66745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BEA3-6FCF-434C-92CB-AFA2BF2379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603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BEA3-6FCF-434C-92CB-AFA2BF23797E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60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BEA3-6FCF-434C-92CB-AFA2BF2379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7603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http://www.mikrocontroller.net/articles/Konstantstromquelle_fuer_Power_LED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C8BEA3-6FCF-434C-92CB-AFA2BF23797E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81637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40988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7515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883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21155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0391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0022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912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0847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632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77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9334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C21A80-BADF-4CA8-BAFF-47C411B1A71A}" type="datetimeFigureOut">
              <a:rPr lang="de-DE" smtClean="0"/>
              <a:t>23.01.2012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2BADB5-DCA2-4E27-B79F-A34FE22766C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0276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LED Treiber </a:t>
            </a:r>
            <a:r>
              <a:rPr lang="de-DE" dirty="0" err="1" smtClean="0"/>
              <a:t>Lightning</a:t>
            </a:r>
            <a:r>
              <a:rPr lang="de-DE" dirty="0" smtClean="0"/>
              <a:t> Talk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Lucas Pleß, Chaostreff-Dortmund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55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Lineare Treiber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Anstelle des Widerstandes kann ein anderer Halbleiter als Konstant Stromquelle geschaltet werden.</a:t>
            </a:r>
          </a:p>
          <a:p>
            <a:r>
              <a:rPr lang="de-DE" sz="1800" dirty="0" smtClean="0"/>
              <a:t>Vorteil: Keine (Versorgungs-)Spannungsabhängigkeit</a:t>
            </a:r>
          </a:p>
          <a:p>
            <a:r>
              <a:rPr lang="de-DE" sz="1800" dirty="0" smtClean="0"/>
              <a:t>Nachteil: Überschüssige Energie (aus der Versorgungsspannung) wird auch einfach „Verbraten“ -&gt; Wärme</a:t>
            </a:r>
          </a:p>
          <a:p>
            <a:endParaRPr lang="de-DE" sz="1800" dirty="0"/>
          </a:p>
          <a:p>
            <a:pPr marL="0" indent="0">
              <a:buNone/>
            </a:pPr>
            <a:r>
              <a:rPr lang="de-DE" sz="1800" dirty="0" smtClean="0"/>
              <a:t>LM317T, eigentlich ein</a:t>
            </a:r>
            <a:br>
              <a:rPr lang="de-DE" sz="1800" dirty="0" smtClean="0"/>
            </a:br>
            <a:r>
              <a:rPr lang="de-DE" sz="1800" dirty="0" smtClean="0"/>
              <a:t>Spannungsregler, hier</a:t>
            </a:r>
            <a:br>
              <a:rPr lang="de-DE" sz="1800" dirty="0" smtClean="0"/>
            </a:br>
            <a:r>
              <a:rPr lang="de-DE" sz="1800" dirty="0" smtClean="0"/>
              <a:t>als Stromquelle</a:t>
            </a:r>
            <a:br>
              <a:rPr lang="de-DE" sz="1800" dirty="0" smtClean="0"/>
            </a:br>
            <a:r>
              <a:rPr lang="de-DE" sz="1800" dirty="0" smtClean="0"/>
              <a:t>Verschaltet</a:t>
            </a:r>
          </a:p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smtClean="0"/>
              <a:t>R</a:t>
            </a:r>
            <a:r>
              <a:rPr lang="de-DE" sz="1800" baseline="-25000" dirty="0" smtClean="0"/>
              <a:t>1</a:t>
            </a:r>
            <a:r>
              <a:rPr lang="de-DE" sz="1800" dirty="0" smtClean="0"/>
              <a:t> = </a:t>
            </a:r>
            <a:r>
              <a:rPr lang="de-DE" sz="1800" dirty="0" smtClean="0"/>
              <a:t>1,25V/I</a:t>
            </a:r>
            <a:r>
              <a:rPr lang="de-DE" sz="1800" baseline="-25000" dirty="0" smtClean="0"/>
              <a:t>LED</a:t>
            </a:r>
            <a:br>
              <a:rPr lang="de-DE" sz="1800" baseline="-25000" dirty="0" smtClean="0"/>
            </a:br>
            <a:r>
              <a:rPr lang="de-DE" sz="1800" dirty="0" err="1" smtClean="0"/>
              <a:t>I</a:t>
            </a:r>
            <a:r>
              <a:rPr lang="de-DE" sz="1800" baseline="-25000" dirty="0" err="1" smtClean="0"/>
              <a:t>LED</a:t>
            </a:r>
            <a:r>
              <a:rPr lang="de-DE" sz="1800" dirty="0" smtClean="0"/>
              <a:t> </a:t>
            </a:r>
            <a:r>
              <a:rPr lang="de-DE" sz="1800" dirty="0" smtClean="0"/>
              <a:t>= 1,25V/R</a:t>
            </a:r>
            <a:r>
              <a:rPr lang="de-DE" sz="1800" baseline="-25000" dirty="0" smtClean="0"/>
              <a:t>1</a:t>
            </a:r>
            <a:endParaRPr lang="de-DE" sz="1800" baseline="-25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429000"/>
            <a:ext cx="520065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5048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PWM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 smtClean="0"/>
              <a:t>Man kann PWM zum Dimmen von LEDs nehmen</a:t>
            </a:r>
          </a:p>
          <a:p>
            <a:pPr lvl="1"/>
            <a:r>
              <a:rPr lang="de-DE" sz="2000" dirty="0" smtClean="0"/>
              <a:t>Benötigt also immer noch einen Vorwiderstand</a:t>
            </a:r>
          </a:p>
          <a:p>
            <a:pPr lvl="1"/>
            <a:r>
              <a:rPr lang="de-DE" sz="2000" dirty="0" smtClean="0"/>
              <a:t>PWM Frequenz sinnvollerweise schneller als das Auge. Bewährt hat sich alles &gt; 150Hz</a:t>
            </a:r>
          </a:p>
          <a:p>
            <a:r>
              <a:rPr lang="de-DE" sz="2400" dirty="0" smtClean="0"/>
              <a:t>PWM kann auch in Verbindung mit einer Induktivität als </a:t>
            </a:r>
            <a:r>
              <a:rPr lang="de-DE" sz="2400" dirty="0"/>
              <a:t>S</a:t>
            </a:r>
            <a:r>
              <a:rPr lang="de-DE" sz="2400" dirty="0" smtClean="0"/>
              <a:t>tromtreiber eingesetzt werden</a:t>
            </a:r>
          </a:p>
          <a:p>
            <a:pPr lvl="1"/>
            <a:r>
              <a:rPr lang="de-DE" sz="2000" dirty="0" smtClean="0"/>
              <a:t>also ein getakteter Treiber</a:t>
            </a:r>
          </a:p>
          <a:p>
            <a:pPr lvl="1"/>
            <a:r>
              <a:rPr lang="de-DE" sz="2000" dirty="0" smtClean="0"/>
              <a:t>weniger Verluste </a:t>
            </a:r>
            <a:r>
              <a:rPr lang="de-DE" sz="2000" dirty="0" smtClean="0">
                <a:sym typeface="Wingdings" pitchFamily="2" charset="2"/>
              </a:rPr>
              <a:t>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679032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PWM?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1800" dirty="0" smtClean="0"/>
              <a:t>PWM = Pulsweitenmodulation</a:t>
            </a:r>
          </a:p>
          <a:p>
            <a:r>
              <a:rPr lang="de-DE" sz="1800" dirty="0" smtClean="0"/>
              <a:t>Feste Frequenz für einen Zyklus (muss nicht, ist aber meistens so)</a:t>
            </a:r>
          </a:p>
          <a:p>
            <a:r>
              <a:rPr lang="de-DE" sz="1800" dirty="0" smtClean="0"/>
              <a:t>PWM ist das Geräusch der S1 beim anfahren </a:t>
            </a:r>
            <a:r>
              <a:rPr lang="de-DE" sz="1800" dirty="0" smtClean="0">
                <a:sym typeface="Wingdings" pitchFamily="2" charset="2"/>
              </a:rPr>
              <a:t></a:t>
            </a:r>
            <a:endParaRPr lang="de-DE" sz="1800" dirty="0" smtClean="0"/>
          </a:p>
          <a:p>
            <a:r>
              <a:rPr lang="de-DE" sz="1800" dirty="0" smtClean="0"/>
              <a:t>In einem Zyklus macht man den Ausgang…</a:t>
            </a:r>
          </a:p>
          <a:p>
            <a:pPr lvl="1"/>
            <a:r>
              <a:rPr lang="de-DE" sz="1600" dirty="0" smtClean="0"/>
              <a:t>Kurz an -&gt; wenig Leistung, LED Dunkel</a:t>
            </a:r>
          </a:p>
          <a:p>
            <a:pPr lvl="1"/>
            <a:r>
              <a:rPr lang="de-DE" sz="1600" dirty="0" smtClean="0"/>
              <a:t>Lange an -&gt; viel Leistung, LED Hell</a:t>
            </a:r>
          </a:p>
          <a:p>
            <a:pPr lvl="1"/>
            <a:r>
              <a:rPr lang="de-DE" sz="1600" dirty="0" smtClean="0"/>
              <a:t>Dauerhaft an (geht auch) -&gt; </a:t>
            </a:r>
            <a:r>
              <a:rPr lang="de-DE" sz="1600" dirty="0" err="1" smtClean="0"/>
              <a:t>Blingbling</a:t>
            </a:r>
            <a:r>
              <a:rPr lang="de-DE" sz="1600" dirty="0" smtClean="0"/>
              <a:t>! </a:t>
            </a:r>
          </a:p>
          <a:p>
            <a:pPr lvl="1"/>
            <a:r>
              <a:rPr lang="de-DE" sz="1600" dirty="0" smtClean="0"/>
              <a:t>Niemals an -&gt; </a:t>
            </a:r>
            <a:r>
              <a:rPr lang="de-DE" sz="1600" dirty="0" err="1" smtClean="0"/>
              <a:t>dunkelheit</a:t>
            </a:r>
            <a:endParaRPr lang="de-DE" sz="1600" dirty="0"/>
          </a:p>
        </p:txBody>
      </p:sp>
      <p:sp>
        <p:nvSpPr>
          <p:cNvPr id="4" name="Sonne 3"/>
          <p:cNvSpPr/>
          <p:nvPr/>
        </p:nvSpPr>
        <p:spPr>
          <a:xfrm>
            <a:off x="4572000" y="2924944"/>
            <a:ext cx="720080" cy="720080"/>
          </a:xfrm>
          <a:prstGeom prst="su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005064"/>
            <a:ext cx="5178152" cy="2479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feld 4"/>
          <p:cNvSpPr txBox="1"/>
          <p:nvPr/>
        </p:nvSpPr>
        <p:spPr>
          <a:xfrm>
            <a:off x="3804252" y="6335742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smtClean="0"/>
              <a:t>© om.dharlos.de</a:t>
            </a:r>
            <a:endParaRPr lang="de-DE" sz="1100" dirty="0"/>
          </a:p>
        </p:txBody>
      </p:sp>
    </p:spTree>
    <p:extLst>
      <p:ext uri="{BB962C8B-B14F-4D97-AF65-F5344CB8AC3E}">
        <p14:creationId xmlns:p14="http://schemas.microsoft.com/office/powerpoint/2010/main" val="171361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Getaktete LED Treiber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Prinzip wie bei Schaltnetzteilen</a:t>
            </a:r>
          </a:p>
          <a:p>
            <a:r>
              <a:rPr lang="de-DE" sz="2000" dirty="0" smtClean="0"/>
              <a:t>Also: Taktgeber, Schalter (Halbleiter), </a:t>
            </a:r>
            <a:r>
              <a:rPr lang="de-DE" sz="2000" dirty="0" err="1" smtClean="0"/>
              <a:t>Energieszwischenspeicher</a:t>
            </a:r>
            <a:r>
              <a:rPr lang="de-DE" sz="2000" dirty="0" smtClean="0"/>
              <a:t> (Induktivität d.h. Spule), Schneller Gleichrichter und Spannungsrückführung</a:t>
            </a:r>
          </a:p>
          <a:p>
            <a:r>
              <a:rPr lang="de-DE" sz="2000" dirty="0" smtClean="0"/>
              <a:t>Wichtig: Entstörung, da Takt rel. Hochfrequent (z.B. etliche 10kHz)</a:t>
            </a:r>
          </a:p>
          <a:p>
            <a:r>
              <a:rPr lang="de-DE" sz="2000" dirty="0" smtClean="0"/>
              <a:t>Je höher die Schaltfrequenz, desto kleiner kann die Induktivität sein (spart Platz, muss aber besser entstört werden)</a:t>
            </a:r>
          </a:p>
          <a:p>
            <a:r>
              <a:rPr lang="de-DE" sz="2000" dirty="0" smtClean="0"/>
              <a:t>Spule muss für Max Strom ausgelegt sein, darf nicht in die Sättigung gehen. Keine Drosselspule von Reichelt kaufen -&gt; Verluste zu hoch also Reichelt „Power-</a:t>
            </a:r>
            <a:r>
              <a:rPr lang="de-DE" sz="2000" dirty="0" err="1" smtClean="0"/>
              <a:t>Induktivitäten</a:t>
            </a:r>
            <a:r>
              <a:rPr lang="de-DE" sz="2000" dirty="0" smtClean="0"/>
              <a:t>, SMD“ kaufen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12144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Verschiedene Regler Arten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Buck-Regler „Abwärtswandler“ (Ausgang&lt;Eingang)</a:t>
            </a:r>
          </a:p>
          <a:p>
            <a:r>
              <a:rPr lang="de-DE" sz="2000" dirty="0" err="1" smtClean="0"/>
              <a:t>Boost</a:t>
            </a:r>
            <a:r>
              <a:rPr lang="de-DE" sz="2000" dirty="0" smtClean="0"/>
              <a:t>-Regler „Aufwärtswandler“ (Ausgang&gt;Eingang)</a:t>
            </a:r>
          </a:p>
          <a:p>
            <a:r>
              <a:rPr lang="de-DE" sz="2000" dirty="0" smtClean="0"/>
              <a:t>Buck-</a:t>
            </a:r>
            <a:r>
              <a:rPr lang="de-DE" sz="2000" dirty="0" err="1" smtClean="0"/>
              <a:t>Boost</a:t>
            </a:r>
            <a:r>
              <a:rPr lang="de-DE" sz="2000" dirty="0" smtClean="0"/>
              <a:t> (Spannungen egal </a:t>
            </a:r>
            <a:r>
              <a:rPr lang="de-DE" sz="2000" dirty="0" smtClean="0">
                <a:sym typeface="Wingdings" pitchFamily="2" charset="2"/>
              </a:rPr>
              <a:t>)</a:t>
            </a:r>
          </a:p>
          <a:p>
            <a:endParaRPr lang="de-DE" sz="2000" dirty="0" smtClean="0"/>
          </a:p>
          <a:p>
            <a:endParaRPr lang="de-DE" sz="2000" dirty="0"/>
          </a:p>
          <a:p>
            <a:r>
              <a:rPr lang="de-DE" sz="2000" dirty="0" smtClean="0"/>
              <a:t>Diode (</a:t>
            </a:r>
            <a:r>
              <a:rPr lang="de-DE" sz="2000" dirty="0" err="1" smtClean="0"/>
              <a:t>Schottky</a:t>
            </a:r>
            <a:r>
              <a:rPr lang="de-DE" sz="2000" dirty="0" smtClean="0"/>
              <a:t>) muss schnell sein, z.B. SB140 oder LL5819SMD</a:t>
            </a:r>
          </a:p>
          <a:p>
            <a:r>
              <a:rPr lang="de-DE" sz="2000" dirty="0" smtClean="0"/>
              <a:t>Kondensator möglichst Low-ESR, z.B. Tantal oder Elko 10µF/35V</a:t>
            </a:r>
          </a:p>
          <a:p>
            <a:pPr marL="0" indent="0">
              <a:buNone/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1058954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Buck-Regler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Höhere Spannung wird durch </a:t>
            </a:r>
            <a:r>
              <a:rPr lang="de-DE" sz="2000" dirty="0" err="1" smtClean="0"/>
              <a:t>Mosfet</a:t>
            </a:r>
            <a:r>
              <a:rPr lang="de-DE" sz="2000" dirty="0" smtClean="0"/>
              <a:t> geschaltet für kurze </a:t>
            </a:r>
            <a:r>
              <a:rPr lang="de-DE" sz="2000" dirty="0" err="1" smtClean="0"/>
              <a:t>impulse</a:t>
            </a:r>
            <a:endParaRPr lang="de-DE" sz="2000" dirty="0"/>
          </a:p>
          <a:p>
            <a:r>
              <a:rPr lang="de-DE" sz="2000" dirty="0" smtClean="0"/>
              <a:t>Spule wird geladen, Spannung abgeschaltet, Magnetischer Fluss lässt Strom weiter </a:t>
            </a:r>
            <a:r>
              <a:rPr lang="de-DE" sz="2000" dirty="0" err="1" smtClean="0"/>
              <a:t>fliessen</a:t>
            </a:r>
            <a:r>
              <a:rPr lang="de-DE" sz="2000" dirty="0" smtClean="0"/>
              <a:t>.</a:t>
            </a:r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r>
              <a:rPr lang="de-DE" sz="2000" dirty="0" smtClean="0"/>
              <a:t>Kondensator zur Glättung</a:t>
            </a:r>
          </a:p>
          <a:p>
            <a:r>
              <a:rPr lang="de-DE" sz="2000" dirty="0" smtClean="0"/>
              <a:t>Diode zum Schutz der Eingangs-</a:t>
            </a:r>
            <a:br>
              <a:rPr lang="de-DE" sz="2000" dirty="0" smtClean="0"/>
            </a:br>
            <a:r>
              <a:rPr lang="de-DE" sz="2000" dirty="0" smtClean="0"/>
              <a:t>Spannungsquelle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006" y="2564904"/>
            <a:ext cx="3664223" cy="1727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365104"/>
            <a:ext cx="3152775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33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Boost</a:t>
            </a:r>
            <a:r>
              <a:rPr lang="de-DE" dirty="0" smtClean="0"/>
              <a:t>-Regler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Kleinere Spannung liegt an Spule an. Spule wird „kurzgeschlossen“ durch </a:t>
            </a:r>
            <a:r>
              <a:rPr lang="de-DE" sz="2000" dirty="0" err="1" smtClean="0"/>
              <a:t>Mosfet</a:t>
            </a:r>
            <a:r>
              <a:rPr lang="de-DE" sz="2000" dirty="0" smtClean="0"/>
              <a:t>. Dadurch </a:t>
            </a:r>
            <a:r>
              <a:rPr lang="de-DE" sz="2000" dirty="0" err="1" smtClean="0"/>
              <a:t>aufbau</a:t>
            </a:r>
            <a:r>
              <a:rPr lang="de-DE" sz="2000" dirty="0" smtClean="0"/>
              <a:t> Magnetfeld. Bei abschalten des </a:t>
            </a:r>
            <a:r>
              <a:rPr lang="de-DE" sz="2000" dirty="0" err="1" smtClean="0"/>
              <a:t>Mosfets</a:t>
            </a:r>
            <a:r>
              <a:rPr lang="de-DE" sz="2000" dirty="0" smtClean="0"/>
              <a:t> </a:t>
            </a:r>
            <a:r>
              <a:rPr lang="de-DE" sz="2000" dirty="0" err="1" smtClean="0"/>
              <a:t>weiterfluss</a:t>
            </a:r>
            <a:r>
              <a:rPr lang="de-DE" sz="2000" dirty="0" smtClean="0"/>
              <a:t> durch </a:t>
            </a:r>
            <a:r>
              <a:rPr lang="de-DE" sz="2000" dirty="0" err="1" smtClean="0"/>
              <a:t>Schottky</a:t>
            </a:r>
            <a:r>
              <a:rPr lang="de-DE" sz="2000" dirty="0" smtClean="0"/>
              <a:t> Diode in Kondensator/Ausgang</a:t>
            </a:r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r>
              <a:rPr lang="de-DE" sz="2000" dirty="0" smtClean="0"/>
              <a:t>Bei Weiterfluss schneller Anstieg</a:t>
            </a:r>
            <a:br>
              <a:rPr lang="de-DE" sz="2000" dirty="0" smtClean="0"/>
            </a:br>
            <a:r>
              <a:rPr lang="de-DE" sz="2000" dirty="0" smtClean="0"/>
              <a:t>der Spannung an der Spule, Spule</a:t>
            </a:r>
            <a:br>
              <a:rPr lang="de-DE" sz="2000" dirty="0" smtClean="0"/>
            </a:br>
            <a:r>
              <a:rPr lang="de-DE" sz="2000" dirty="0" smtClean="0"/>
              <a:t>baut Magnetfeld ab -&gt; Energie</a:t>
            </a:r>
            <a:br>
              <a:rPr lang="de-DE" sz="2000" dirty="0" smtClean="0"/>
            </a:br>
            <a:r>
              <a:rPr lang="de-DE" sz="2000" dirty="0" smtClean="0"/>
              <a:t>in den Kondensator</a:t>
            </a:r>
            <a:endParaRPr lang="de-DE" sz="20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564904"/>
            <a:ext cx="36396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365104"/>
            <a:ext cx="2771775" cy="156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5292080" y="278092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Elektrisiergerät</a:t>
            </a:r>
            <a:endParaRPr lang="de-DE" dirty="0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965594"/>
            <a:ext cx="1238684" cy="1173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159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NE555 mit </a:t>
            </a:r>
            <a:r>
              <a:rPr lang="de-DE" dirty="0" err="1" smtClean="0"/>
              <a:t>Mosfet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NE555, das Wald und Wiesen Bauteil</a:t>
            </a:r>
          </a:p>
          <a:p>
            <a:r>
              <a:rPr lang="de-DE" sz="2000" dirty="0" smtClean="0"/>
              <a:t>T3 schaltet den Strom</a:t>
            </a:r>
          </a:p>
          <a:p>
            <a:r>
              <a:rPr lang="de-DE" sz="2000" dirty="0" smtClean="0"/>
              <a:t>T1 und T2 Thermisch gekoppelt</a:t>
            </a:r>
            <a:br>
              <a:rPr lang="de-DE" sz="2000" dirty="0" smtClean="0"/>
            </a:br>
            <a:r>
              <a:rPr lang="de-DE" sz="2000" dirty="0" smtClean="0"/>
              <a:t>(Differenzverstärker)</a:t>
            </a:r>
          </a:p>
          <a:p>
            <a:r>
              <a:rPr lang="de-DE" sz="2000" dirty="0" smtClean="0"/>
              <a:t>Die beiden messen dann die</a:t>
            </a:r>
            <a:br>
              <a:rPr lang="de-DE" sz="2000" dirty="0" smtClean="0"/>
            </a:br>
            <a:r>
              <a:rPr lang="de-DE" sz="2000" dirty="0" smtClean="0"/>
              <a:t>Spannung über R1 (das entspricht</a:t>
            </a:r>
            <a:br>
              <a:rPr lang="de-DE" sz="2000" dirty="0" smtClean="0"/>
            </a:br>
            <a:r>
              <a:rPr lang="de-DE" sz="2000" dirty="0" smtClean="0"/>
              <a:t>rechnerisch dem Strom durch die</a:t>
            </a:r>
            <a:br>
              <a:rPr lang="de-DE" sz="2000" dirty="0" smtClean="0"/>
            </a:br>
            <a:r>
              <a:rPr lang="de-DE" sz="2000" dirty="0" smtClean="0"/>
              <a:t>LEDs)</a:t>
            </a:r>
          </a:p>
          <a:p>
            <a:r>
              <a:rPr lang="de-DE" sz="2000" dirty="0" smtClean="0"/>
              <a:t>D1 leitet Energie von L1 um</a:t>
            </a:r>
            <a:br>
              <a:rPr lang="de-DE" sz="2000" dirty="0" smtClean="0"/>
            </a:br>
            <a:r>
              <a:rPr lang="de-DE" sz="2000" dirty="0" smtClean="0"/>
              <a:t>(schnelle Schaltdiode)</a:t>
            </a:r>
          </a:p>
          <a:p>
            <a:r>
              <a:rPr lang="de-DE" sz="2000" dirty="0" smtClean="0"/>
              <a:t>Pulsbreite auf T3 stellt Strom ein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1975" y="2428825"/>
            <a:ext cx="4496486" cy="416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746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Stromregler mit MC34063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Verbreitetes Bauteil</a:t>
            </a:r>
          </a:p>
          <a:p>
            <a:r>
              <a:rPr lang="de-DE" sz="2000" dirty="0" smtClean="0"/>
              <a:t>Leider nicht auf LED spezialisiert</a:t>
            </a:r>
          </a:p>
          <a:p>
            <a:r>
              <a:rPr lang="de-DE" sz="2000" dirty="0" smtClean="0"/>
              <a:t>Daher Sonderschaltung für LED</a:t>
            </a:r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/>
          </a:p>
          <a:p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smtClean="0"/>
              <a:t>Nachteile diese Schaltung: höhere Ripple, das ist aber für LEDs egal, da für das Auge nur der mittlere Strom zählt.</a:t>
            </a:r>
            <a:endParaRPr lang="de-DE" sz="20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80928"/>
            <a:ext cx="2857500" cy="224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020332"/>
            <a:ext cx="48577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102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Grundlagen LED / U = R * I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000" dirty="0" err="1" smtClean="0"/>
              <a:t>Ohmscher</a:t>
            </a:r>
            <a:r>
              <a:rPr lang="de-DE" sz="2000" dirty="0" smtClean="0"/>
              <a:t> Widerstand: I = U / R</a:t>
            </a:r>
          </a:p>
          <a:p>
            <a:pPr marL="0" indent="0">
              <a:buNone/>
            </a:pPr>
            <a:r>
              <a:rPr lang="de-DE" sz="2000" dirty="0" smtClean="0"/>
              <a:t>Also:</a:t>
            </a:r>
          </a:p>
          <a:p>
            <a:r>
              <a:rPr lang="de-DE" sz="2000" dirty="0" smtClean="0"/>
              <a:t>Linearer Zusammenhang</a:t>
            </a:r>
          </a:p>
          <a:p>
            <a:r>
              <a:rPr lang="de-DE" sz="2000" dirty="0" smtClean="0"/>
              <a:t>Gibst du Spannung drauf, stellt sich ein Strom ein</a:t>
            </a:r>
          </a:p>
          <a:p>
            <a:r>
              <a:rPr lang="de-DE" sz="2000" dirty="0" smtClean="0"/>
              <a:t>Beispiele: einfacher Widerstand, Glühlampe, Heizung, etc..</a:t>
            </a:r>
          </a:p>
          <a:p>
            <a:endParaRPr lang="de-DE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45024"/>
            <a:ext cx="2152650" cy="2867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618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Halbleiter, LED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Bei Halbleitern: </a:t>
            </a:r>
          </a:p>
          <a:p>
            <a:r>
              <a:rPr lang="de-DE" sz="2000" dirty="0" smtClean="0"/>
              <a:t>Kein linearer Zusammenhang zwischen Spannung und Strom</a:t>
            </a:r>
          </a:p>
          <a:p>
            <a:r>
              <a:rPr lang="de-DE" sz="2000" dirty="0" smtClean="0"/>
              <a:t>Spezifische </a:t>
            </a:r>
            <a:r>
              <a:rPr lang="de-DE" sz="2000" dirty="0" err="1" smtClean="0"/>
              <a:t>Kennlinen</a:t>
            </a:r>
            <a:r>
              <a:rPr lang="de-DE" sz="2000" dirty="0" smtClean="0"/>
              <a:t> je nach Bauteil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422100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Kennline</a:t>
            </a:r>
            <a:r>
              <a:rPr lang="de-DE" dirty="0" smtClean="0"/>
              <a:t> einer LED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Verschiedene LEDs haben unterschiedliche Kennlinien.</a:t>
            </a:r>
          </a:p>
          <a:p>
            <a:r>
              <a:rPr lang="de-DE" dirty="0" smtClean="0"/>
              <a:t>Aber jede hat so einen Knick</a:t>
            </a:r>
          </a:p>
          <a:p>
            <a:r>
              <a:rPr lang="de-DE" dirty="0" smtClean="0"/>
              <a:t>Zum Betrieb stellt man einen Strom ein, die am Bauteil abfallende Spannung stellt sich (je nach Strom) dann ein</a:t>
            </a:r>
          </a:p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874" y="1628800"/>
            <a:ext cx="3950345" cy="3594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248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LED mit Widerstand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de-DE" dirty="0" smtClean="0"/>
              <a:t>Simpelster LED Treiber: ein Vorwiderstand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r>
              <a:rPr lang="de-DE" dirty="0" smtClean="0"/>
              <a:t>Einfach, Billig, für kleine LEDs sehr gut</a:t>
            </a:r>
          </a:p>
          <a:p>
            <a:r>
              <a:rPr lang="de-DE" dirty="0" smtClean="0"/>
              <a:t>Problem aber wenn: Strom wird groß (Starke LED)</a:t>
            </a:r>
          </a:p>
          <a:p>
            <a:r>
              <a:rPr lang="de-DE" dirty="0" smtClean="0"/>
              <a:t>Warum?</a:t>
            </a:r>
          </a:p>
          <a:p>
            <a:r>
              <a:rPr lang="de-DE" dirty="0" smtClean="0"/>
              <a:t>Weil über den Widerstand ja die überflüssige Spannung abfällt. (Merke: P=U*I und I=U/R)</a:t>
            </a:r>
          </a:p>
          <a:p>
            <a:r>
              <a:rPr lang="de-DE" dirty="0" smtClean="0"/>
              <a:t>Das bedeutet: Es wird viel Leistung am Widerstand verbraten. -&gt; Schlecht!</a:t>
            </a:r>
          </a:p>
          <a:p>
            <a:pPr marL="0" indent="0">
              <a:buNone/>
            </a:pPr>
            <a:endParaRPr lang="de-DE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32856"/>
            <a:ext cx="4429125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3534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36083">
            <a:off x="3586627" y="1875271"/>
            <a:ext cx="4324350" cy="1057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965198">
            <a:off x="1559199" y="1064271"/>
            <a:ext cx="214312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LED mit Widerstand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224589" y="2952017"/>
            <a:ext cx="2406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+ 12V (VCC oder „Plus“)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5998333" y="2934236"/>
            <a:ext cx="23825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0V (GND oder „Minus“)</a:t>
            </a:r>
            <a:endParaRPr lang="de-DE" dirty="0"/>
          </a:p>
        </p:txBody>
      </p:sp>
      <p:cxnSp>
        <p:nvCxnSpPr>
          <p:cNvPr id="10" name="Gerade Verbindung mit Pfeil 9"/>
          <p:cNvCxnSpPr>
            <a:stCxn id="8" idx="1"/>
          </p:cNvCxnSpPr>
          <p:nvPr/>
        </p:nvCxnSpPr>
        <p:spPr>
          <a:xfrm flipH="1" flipV="1">
            <a:off x="4355976" y="2749570"/>
            <a:ext cx="1642357" cy="3693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 Verbindung mit Pfeil 12"/>
          <p:cNvCxnSpPr/>
          <p:nvPr/>
        </p:nvCxnSpPr>
        <p:spPr>
          <a:xfrm flipV="1">
            <a:off x="683568" y="2204864"/>
            <a:ext cx="576064" cy="7293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19050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6614" y="4365104"/>
            <a:ext cx="3439629" cy="1470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Gerade Verbindung mit Pfeil 14"/>
          <p:cNvCxnSpPr/>
          <p:nvPr/>
        </p:nvCxnSpPr>
        <p:spPr>
          <a:xfrm>
            <a:off x="611560" y="3321349"/>
            <a:ext cx="1152128" cy="21238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mit Pfeil 16"/>
          <p:cNvCxnSpPr/>
          <p:nvPr/>
        </p:nvCxnSpPr>
        <p:spPr>
          <a:xfrm flipH="1">
            <a:off x="6450520" y="3303568"/>
            <a:ext cx="497744" cy="1637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4145908" y="1516142"/>
            <a:ext cx="3454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</a:t>
            </a:r>
            <a:r>
              <a:rPr lang="de-DE" baseline="-25000" dirty="0" smtClean="0"/>
              <a:t>R</a:t>
            </a:r>
            <a:r>
              <a:rPr lang="de-DE" dirty="0" smtClean="0"/>
              <a:t> = U</a:t>
            </a:r>
            <a:r>
              <a:rPr lang="de-DE" baseline="-25000" dirty="0" smtClean="0"/>
              <a:t>G</a:t>
            </a:r>
            <a:r>
              <a:rPr lang="de-DE" dirty="0" smtClean="0"/>
              <a:t> – U</a:t>
            </a:r>
            <a:r>
              <a:rPr lang="de-DE" baseline="-25000" dirty="0" smtClean="0"/>
              <a:t>LED</a:t>
            </a:r>
            <a:r>
              <a:rPr lang="de-DE" dirty="0" smtClean="0"/>
              <a:t> =  12V – 2,1V = 9,9V</a:t>
            </a:r>
            <a:endParaRPr lang="de-DE" dirty="0"/>
          </a:p>
        </p:txBody>
      </p:sp>
      <p:sp>
        <p:nvSpPr>
          <p:cNvPr id="22" name="Textfeld 21"/>
          <p:cNvSpPr txBox="1"/>
          <p:nvPr/>
        </p:nvSpPr>
        <p:spPr>
          <a:xfrm>
            <a:off x="511593" y="1588149"/>
            <a:ext cx="1015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 = 20mA</a:t>
            </a:r>
            <a:endParaRPr lang="de-DE" dirty="0"/>
          </a:p>
        </p:txBody>
      </p:sp>
      <p:sp>
        <p:nvSpPr>
          <p:cNvPr id="23" name="Textfeld 22"/>
          <p:cNvSpPr txBox="1"/>
          <p:nvPr/>
        </p:nvSpPr>
        <p:spPr>
          <a:xfrm>
            <a:off x="1633902" y="5755114"/>
            <a:ext cx="3360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U</a:t>
            </a:r>
            <a:r>
              <a:rPr lang="de-DE" baseline="-25000" dirty="0" smtClean="0"/>
              <a:t>R</a:t>
            </a:r>
            <a:r>
              <a:rPr lang="de-DE" dirty="0" smtClean="0"/>
              <a:t> = U</a:t>
            </a:r>
            <a:r>
              <a:rPr lang="de-DE" baseline="-25000" dirty="0" smtClean="0"/>
              <a:t>G</a:t>
            </a:r>
            <a:r>
              <a:rPr lang="de-DE" dirty="0" smtClean="0"/>
              <a:t> – U</a:t>
            </a:r>
            <a:r>
              <a:rPr lang="de-DE" baseline="-25000" dirty="0" smtClean="0"/>
              <a:t>LED</a:t>
            </a:r>
            <a:r>
              <a:rPr lang="de-DE" dirty="0" smtClean="0"/>
              <a:t> = 12V – 3,6V = 8,4V</a:t>
            </a:r>
            <a:endParaRPr lang="de-DE" dirty="0"/>
          </a:p>
        </p:txBody>
      </p:sp>
      <p:sp>
        <p:nvSpPr>
          <p:cNvPr id="24" name="Textfeld 23"/>
          <p:cNvSpPr txBox="1"/>
          <p:nvPr/>
        </p:nvSpPr>
        <p:spPr>
          <a:xfrm>
            <a:off x="394573" y="5075892"/>
            <a:ext cx="1132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 = 350mA</a:t>
            </a:r>
            <a:endParaRPr lang="de-DE" dirty="0"/>
          </a:p>
        </p:txBody>
      </p:sp>
      <p:sp>
        <p:nvSpPr>
          <p:cNvPr id="25" name="Textfeld 24"/>
          <p:cNvSpPr txBox="1"/>
          <p:nvPr/>
        </p:nvSpPr>
        <p:spPr>
          <a:xfrm>
            <a:off x="336722" y="1153847"/>
            <a:ext cx="3227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 = U</a:t>
            </a:r>
            <a:r>
              <a:rPr lang="de-DE" baseline="-25000" dirty="0" smtClean="0"/>
              <a:t>R</a:t>
            </a:r>
            <a:r>
              <a:rPr lang="de-DE" dirty="0" smtClean="0"/>
              <a:t> / I = 9,9V / 20mA = 495</a:t>
            </a:r>
            <a:r>
              <a:rPr lang="el-GR" dirty="0" smtClean="0"/>
              <a:t>Ω</a:t>
            </a:r>
            <a:endParaRPr lang="de-DE" dirty="0"/>
          </a:p>
        </p:txBody>
      </p:sp>
      <p:sp>
        <p:nvSpPr>
          <p:cNvPr id="26" name="Textfeld 25"/>
          <p:cNvSpPr txBox="1"/>
          <p:nvPr/>
        </p:nvSpPr>
        <p:spPr>
          <a:xfrm>
            <a:off x="1115616" y="3303568"/>
            <a:ext cx="510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</a:t>
            </a:r>
            <a:r>
              <a:rPr lang="de-DE" baseline="-25000" dirty="0" smtClean="0"/>
              <a:t>VERLUST</a:t>
            </a:r>
            <a:r>
              <a:rPr lang="de-DE" dirty="0" smtClean="0"/>
              <a:t> = P</a:t>
            </a:r>
            <a:r>
              <a:rPr lang="de-DE" baseline="-25000" dirty="0" smtClean="0"/>
              <a:t>R</a:t>
            </a:r>
            <a:r>
              <a:rPr lang="de-DE" dirty="0" smtClean="0"/>
              <a:t> = U</a:t>
            </a:r>
            <a:r>
              <a:rPr lang="de-DE" baseline="-25000" dirty="0" smtClean="0"/>
              <a:t>R</a:t>
            </a:r>
            <a:r>
              <a:rPr lang="de-DE" dirty="0" smtClean="0"/>
              <a:t> * I = 9,9V * 20mA = 198mW = 0,2W</a:t>
            </a:r>
            <a:endParaRPr lang="de-DE" dirty="0"/>
          </a:p>
        </p:txBody>
      </p:sp>
      <p:sp>
        <p:nvSpPr>
          <p:cNvPr id="32" name="Textfeld 31"/>
          <p:cNvSpPr txBox="1"/>
          <p:nvPr/>
        </p:nvSpPr>
        <p:spPr>
          <a:xfrm>
            <a:off x="1619672" y="6124446"/>
            <a:ext cx="4544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P</a:t>
            </a:r>
            <a:r>
              <a:rPr lang="de-DE" baseline="-25000" dirty="0" smtClean="0"/>
              <a:t>VERLUST</a:t>
            </a:r>
            <a:r>
              <a:rPr lang="de-DE" dirty="0" smtClean="0"/>
              <a:t> = P</a:t>
            </a:r>
            <a:r>
              <a:rPr lang="de-DE" baseline="-25000" dirty="0" smtClean="0"/>
              <a:t>R</a:t>
            </a:r>
            <a:r>
              <a:rPr lang="de-DE" dirty="0" smtClean="0"/>
              <a:t> = U</a:t>
            </a:r>
            <a:r>
              <a:rPr lang="de-DE" baseline="-25000" dirty="0" smtClean="0"/>
              <a:t>R</a:t>
            </a:r>
            <a:r>
              <a:rPr lang="de-DE" dirty="0" smtClean="0"/>
              <a:t> * I = 8,4V * 350mA =  2,94W</a:t>
            </a:r>
            <a:endParaRPr lang="de-DE" dirty="0"/>
          </a:p>
        </p:txBody>
      </p:sp>
      <p:cxnSp>
        <p:nvCxnSpPr>
          <p:cNvPr id="28" name="Gerade Verbindung 27"/>
          <p:cNvCxnSpPr/>
          <p:nvPr/>
        </p:nvCxnSpPr>
        <p:spPr>
          <a:xfrm flipV="1">
            <a:off x="107504" y="3650980"/>
            <a:ext cx="8856984" cy="2820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591598" y="4258208"/>
            <a:ext cx="3132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R = U</a:t>
            </a:r>
            <a:r>
              <a:rPr lang="de-DE" baseline="-25000" dirty="0" smtClean="0"/>
              <a:t>R</a:t>
            </a:r>
            <a:r>
              <a:rPr lang="de-DE" dirty="0" smtClean="0"/>
              <a:t> / I = 8,4V / 350mA = 24</a:t>
            </a:r>
            <a:r>
              <a:rPr lang="el-GR" dirty="0" smtClean="0"/>
              <a:t>Ω</a:t>
            </a:r>
            <a:endParaRPr lang="de-DE" dirty="0"/>
          </a:p>
        </p:txBody>
      </p:sp>
      <p:sp>
        <p:nvSpPr>
          <p:cNvPr id="39" name="Stern mit 7 Zacken 38"/>
          <p:cNvSpPr/>
          <p:nvPr/>
        </p:nvSpPr>
        <p:spPr>
          <a:xfrm>
            <a:off x="6839744" y="4884464"/>
            <a:ext cx="2304000" cy="1901825"/>
          </a:xfrm>
          <a:prstGeom prst="star7">
            <a:avLst>
              <a:gd name="adj" fmla="val 31714"/>
              <a:gd name="hf" fmla="val 102572"/>
              <a:gd name="vf" fmla="val 10521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600" dirty="0" smtClean="0">
                <a:solidFill>
                  <a:schemeClr val="tx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Ströme abhängig von der Spannung!</a:t>
            </a:r>
            <a:endParaRPr lang="de-DE" sz="1600" dirty="0">
              <a:solidFill>
                <a:schemeClr val="tx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0296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21" grpId="0"/>
      <p:bldP spid="22" grpId="0"/>
      <p:bldP spid="23" grpId="0"/>
      <p:bldP spid="24" grpId="0"/>
      <p:bldP spid="25" grpId="0"/>
      <p:bldP spid="26" grpId="0"/>
      <p:bldP spid="32" grpId="0"/>
      <p:bldP spid="37" grpId="0"/>
      <p:bldP spid="3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Parallel oder Reihenschaltung?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Reihenschaltung: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 smtClean="0"/>
          </a:p>
          <a:p>
            <a:pPr marL="0" indent="0">
              <a:buNone/>
            </a:pPr>
            <a:r>
              <a:rPr lang="de-DE" sz="2000" dirty="0"/>
              <a:t>P</a:t>
            </a:r>
            <a:r>
              <a:rPr lang="de-DE" sz="2000" baseline="-25000" dirty="0"/>
              <a:t>VERLUST</a:t>
            </a:r>
            <a:r>
              <a:rPr lang="de-DE" sz="2000" dirty="0"/>
              <a:t> = </a:t>
            </a:r>
            <a:r>
              <a:rPr lang="de-DE" sz="2000" dirty="0" smtClean="0"/>
              <a:t>1,2*350mA </a:t>
            </a:r>
            <a:r>
              <a:rPr lang="de-DE" sz="2000" dirty="0"/>
              <a:t>= </a:t>
            </a:r>
            <a:r>
              <a:rPr lang="de-DE" sz="2000" dirty="0" smtClean="0"/>
              <a:t>0,42W</a:t>
            </a:r>
            <a:endParaRPr lang="de-DE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450" y="2060848"/>
            <a:ext cx="7277100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183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0041" y="2060848"/>
            <a:ext cx="5286375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Parallel oder Reihenschaltung?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/>
              <a:t>Parallelschaltung: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 smtClean="0"/>
              <a:t>P</a:t>
            </a:r>
            <a:r>
              <a:rPr lang="de-DE" sz="2000" baseline="-25000" dirty="0" smtClean="0"/>
              <a:t>VERLUST</a:t>
            </a:r>
            <a:r>
              <a:rPr lang="de-DE" sz="2000" dirty="0" smtClean="0"/>
              <a:t> = 3 * (8,4*350mA) = 8,9W</a:t>
            </a:r>
          </a:p>
        </p:txBody>
      </p:sp>
    </p:spTree>
    <p:extLst>
      <p:ext uri="{BB962C8B-B14F-4D97-AF65-F5344CB8AC3E}">
        <p14:creationId xmlns:p14="http://schemas.microsoft.com/office/powerpoint/2010/main" val="404993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Parallel oder Reihenschaltung?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sz="2000" dirty="0" smtClean="0"/>
              <a:t>Also?</a:t>
            </a:r>
          </a:p>
          <a:p>
            <a:pPr marL="0" indent="0">
              <a:buNone/>
            </a:pPr>
            <a:endParaRPr lang="de-DE" sz="2000" dirty="0"/>
          </a:p>
          <a:p>
            <a:r>
              <a:rPr lang="de-DE" sz="2000" dirty="0" smtClean="0"/>
              <a:t>Betriebsspannung überlegen</a:t>
            </a:r>
          </a:p>
          <a:p>
            <a:pPr lvl="1"/>
            <a:r>
              <a:rPr lang="de-DE" sz="1600" dirty="0" smtClean="0"/>
              <a:t>z.B. 5V / 12V oder 24V</a:t>
            </a:r>
          </a:p>
          <a:p>
            <a:pPr lvl="1"/>
            <a:r>
              <a:rPr lang="de-DE" sz="1600" dirty="0" smtClean="0"/>
              <a:t>Je nach vorhandenem Netzteil</a:t>
            </a:r>
          </a:p>
          <a:p>
            <a:r>
              <a:rPr lang="de-DE" sz="2000" dirty="0" smtClean="0"/>
              <a:t>Dann so viele LED in Reihe wie möglich</a:t>
            </a:r>
          </a:p>
          <a:p>
            <a:pPr lvl="1"/>
            <a:r>
              <a:rPr lang="de-DE" sz="1600" dirty="0" smtClean="0"/>
              <a:t>Flussspannung einer LED beachten und noch Regelspielraum für den Treiber (oder Widerstand) lassen</a:t>
            </a:r>
          </a:p>
          <a:p>
            <a:pPr lvl="1"/>
            <a:r>
              <a:rPr lang="de-DE" sz="1600" dirty="0" smtClean="0"/>
              <a:t>z.B. U</a:t>
            </a:r>
            <a:r>
              <a:rPr lang="de-DE" sz="1600" baseline="-25000" dirty="0" smtClean="0"/>
              <a:t>GES</a:t>
            </a:r>
            <a:r>
              <a:rPr lang="de-DE" sz="1600" dirty="0" smtClean="0"/>
              <a:t> = 12V und U</a:t>
            </a:r>
            <a:r>
              <a:rPr lang="de-DE" sz="1600" baseline="-25000" dirty="0" smtClean="0"/>
              <a:t>LED</a:t>
            </a:r>
            <a:r>
              <a:rPr lang="de-DE" sz="1600" dirty="0" smtClean="0"/>
              <a:t> = 3,6V</a:t>
            </a:r>
          </a:p>
          <a:p>
            <a:pPr lvl="2"/>
            <a:r>
              <a:rPr lang="de-DE" sz="1600" dirty="0" smtClean="0"/>
              <a:t>Drei LED: 3x 3,6V = 10,8V -&gt; Passt</a:t>
            </a:r>
          </a:p>
          <a:p>
            <a:pPr lvl="2"/>
            <a:r>
              <a:rPr lang="de-DE" sz="1600" dirty="0" smtClean="0"/>
              <a:t>Vier LED: 4x 3,6V = 14,4V -&gt; zu viele</a:t>
            </a:r>
          </a:p>
          <a:p>
            <a:pPr lvl="2"/>
            <a:r>
              <a:rPr lang="de-DE" sz="1600" dirty="0" smtClean="0"/>
              <a:t>Zwei LED: 2x 3,6V = 7,2V -&gt; Passt, aber zu viel Verlust am Widerstand (mit einem Treiber wäre das tragbar)</a:t>
            </a:r>
          </a:p>
          <a:p>
            <a:r>
              <a:rPr lang="de-DE" sz="2000" dirty="0" smtClean="0"/>
              <a:t>Möchte man dann mehr LED betreiben als „optimal“ in reihe „gehören“, schaltet man diese Stränge dann parallel</a:t>
            </a:r>
          </a:p>
        </p:txBody>
      </p:sp>
    </p:spTree>
    <p:extLst>
      <p:ext uri="{BB962C8B-B14F-4D97-AF65-F5344CB8AC3E}">
        <p14:creationId xmlns:p14="http://schemas.microsoft.com/office/powerpoint/2010/main" val="484575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840</Words>
  <Application>Microsoft Office PowerPoint</Application>
  <PresentationFormat>Bildschirmpräsentation (4:3)</PresentationFormat>
  <Paragraphs>147</Paragraphs>
  <Slides>18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LED Treiber Lightning Talk</vt:lpstr>
      <vt:lpstr>Grundlagen LED / U = R * I</vt:lpstr>
      <vt:lpstr>Halbleiter, LED</vt:lpstr>
      <vt:lpstr>Kennline einer LED</vt:lpstr>
      <vt:lpstr>LED mit Widerstand</vt:lpstr>
      <vt:lpstr>LED mit Widerstand</vt:lpstr>
      <vt:lpstr>Parallel oder Reihenschaltung?</vt:lpstr>
      <vt:lpstr>Parallel oder Reihenschaltung?</vt:lpstr>
      <vt:lpstr>Parallel oder Reihenschaltung?</vt:lpstr>
      <vt:lpstr>Lineare Treiber</vt:lpstr>
      <vt:lpstr>PWM</vt:lpstr>
      <vt:lpstr>PWM?</vt:lpstr>
      <vt:lpstr>Getaktete LED Treiber</vt:lpstr>
      <vt:lpstr>Verschiedene Regler Arten</vt:lpstr>
      <vt:lpstr>Buck-Regler</vt:lpstr>
      <vt:lpstr>Boost-Regler</vt:lpstr>
      <vt:lpstr>NE555 mit Mosfet</vt:lpstr>
      <vt:lpstr>Stromregler mit MC34063</vt:lpstr>
    </vt:vector>
  </TitlesOfParts>
  <Company>Fraunhofer ISST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LED Treiber Lightning Talk</dc:title>
  <dc:creator>Lucas Pleß</dc:creator>
  <cp:lastModifiedBy>Develop</cp:lastModifiedBy>
  <cp:revision>31</cp:revision>
  <dcterms:created xsi:type="dcterms:W3CDTF">2012-01-20T09:29:13Z</dcterms:created>
  <dcterms:modified xsi:type="dcterms:W3CDTF">2012-01-23T18:37:33Z</dcterms:modified>
</cp:coreProperties>
</file>